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5" r:id="rId2"/>
    <p:sldId id="348" r:id="rId3"/>
    <p:sldId id="352" r:id="rId4"/>
    <p:sldId id="362" r:id="rId5"/>
    <p:sldId id="349" r:id="rId6"/>
    <p:sldId id="257" r:id="rId7"/>
    <p:sldId id="275" r:id="rId8"/>
    <p:sldId id="274" r:id="rId9"/>
    <p:sldId id="276" r:id="rId10"/>
    <p:sldId id="283" r:id="rId11"/>
    <p:sldId id="282" r:id="rId12"/>
    <p:sldId id="284" r:id="rId13"/>
    <p:sldId id="272" r:id="rId14"/>
    <p:sldId id="262" r:id="rId15"/>
    <p:sldId id="289" r:id="rId16"/>
    <p:sldId id="273" r:id="rId17"/>
    <p:sldId id="359" r:id="rId18"/>
    <p:sldId id="351" r:id="rId19"/>
    <p:sldId id="336" r:id="rId20"/>
    <p:sldId id="363" r:id="rId21"/>
    <p:sldId id="364" r:id="rId22"/>
    <p:sldId id="341" r:id="rId23"/>
    <p:sldId id="365" r:id="rId24"/>
    <p:sldId id="357" r:id="rId25"/>
    <p:sldId id="260" r:id="rId26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4" autoAdjust="0"/>
    <p:restoredTop sz="94660"/>
  </p:normalViewPr>
  <p:slideViewPr>
    <p:cSldViewPr>
      <p:cViewPr varScale="1">
        <p:scale>
          <a:sx n="62" d="100"/>
          <a:sy n="62" d="100"/>
        </p:scale>
        <p:origin x="168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08971-7A2B-4EB3-9E7B-049D010D0896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1E145-0AB8-4514-A945-789E19B2F55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14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1F856-B6C6-4687-AA60-D1ED20AD92CE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93950-E9F0-4BDD-B61C-678FBBAA6FF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81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1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952" y="4714653"/>
            <a:ext cx="4985772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20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21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1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22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indent="0">
              <a:spcAft>
                <a:spcPts val="0"/>
              </a:spcAft>
              <a:buSzPct val="100000"/>
              <a:buNone/>
            </a:pPr>
            <a:r>
              <a:rPr lang="pl-PL" dirty="0"/>
              <a:t>Wybudowanie obiektu kubaturowego, zawierającego pomieszczenia biurowe, zaplecze szatniowe i magazynowe dla istniejącej sali treningowej (co umożliwi jej funkcjonowanie niezależnie od zaplecza głównego obiektu) oraz hotelu trzygwiazdkowego powiązanego z obecną strefą VIP.</a:t>
            </a:r>
          </a:p>
          <a:p>
            <a:pPr indent="0">
              <a:spcAft>
                <a:spcPts val="0"/>
              </a:spcAft>
              <a:buSzPct val="100000"/>
              <a:buNone/>
            </a:pPr>
            <a:r>
              <a:rPr lang="pl-PL" dirty="0"/>
              <a:t>Inwestycja ta zrealizowana zostanie w formule PPP.</a:t>
            </a:r>
          </a:p>
          <a:p>
            <a:endParaRPr lang="pl-PL" altLang="pl-PL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3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23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3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24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33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AEDA20BA-5F7A-44C9-AC96-3BF9CD60E038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25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952" y="4714653"/>
            <a:ext cx="4985772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4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3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3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5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4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952" y="4714653"/>
            <a:ext cx="4985772" cy="44667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2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5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2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17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92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18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8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19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3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2200"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fld id="{E00B9A89-7140-4D0E-B1B7-EA3896906A5E}" type="slidenum">
              <a:rPr lang="pl-PL" altLang="pl-PL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/>
              <a:t>20</a:t>
            </a:fld>
            <a:endParaRPr lang="pl-PL" altLang="pl-PL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0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46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7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49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27FF9-B11B-4246-A2D6-CBAA97267B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3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0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3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56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48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7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21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83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95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CAFD7-BAE5-44D0-A1AE-062FDDF465D5}" type="datetimeFigureOut">
              <a:rPr lang="de-DE" smtClean="0"/>
              <a:pPr/>
              <a:t>30.11.2019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12E91-80F8-4A4C-8F6D-E70FA40AC9F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61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505916" y="6091708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Prostokąt 2"/>
          <p:cNvSpPr/>
          <p:nvPr/>
        </p:nvSpPr>
        <p:spPr>
          <a:xfrm>
            <a:off x="1021692" y="4503390"/>
            <a:ext cx="751611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 ARENA </a:t>
            </a:r>
            <a:endParaRPr lang="pl-PL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Gdańsk/Sopot - listopad 2019 rok</a:t>
            </a:r>
            <a:r>
              <a:rPr lang="pl-PL" sz="28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pl-PL" sz="2800" b="1" dirty="0">
                <a:solidFill>
                  <a:srgbClr val="C00000"/>
                </a:solidFill>
              </a:rPr>
              <a:t>Inwestycje wokół Hali ERGO ARENA</a:t>
            </a:r>
            <a:endParaRPr lang="pl-PL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PatrycjaK\Desktop\P1270537 Panorama.jpg">
            <a:extLst>
              <a:ext uri="{FF2B5EF4-FFF2-40B4-BE49-F238E27FC236}">
                <a16:creationId xmlns:a16="http://schemas.microsoft.com/office/drawing/2014/main" id="{E8410942-1B37-4BBB-B565-1173D20C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8" y="916660"/>
            <a:ext cx="7184920" cy="35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6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Arena Fyn, Odense (Dania)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4401"/>
            <a:ext cx="9144000" cy="511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Arena Fyn, Odense (Dania)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r>
              <a:rPr lang="pl-PL" sz="2700" dirty="0"/>
              <a:t>Odense (158 tys. os., wyspa 460 tys. os.)</a:t>
            </a:r>
          </a:p>
          <a:p>
            <a:r>
              <a:rPr lang="pl-PL" sz="2700" dirty="0"/>
              <a:t>Hala (5,5 tys. os.) na obrzeżach </a:t>
            </a:r>
          </a:p>
          <a:p>
            <a:r>
              <a:rPr lang="pl-PL" sz="2700" b="1" dirty="0"/>
              <a:t>Centrum kongresowe z hotelem</a:t>
            </a:r>
          </a:p>
          <a:p>
            <a:r>
              <a:rPr lang="pl-PL" sz="2700" b="1" dirty="0"/>
              <a:t>pole golfowe</a:t>
            </a:r>
          </a:p>
          <a:p>
            <a:r>
              <a:rPr lang="pl-PL" sz="2700" dirty="0"/>
              <a:t>stare osiedle domów jednorodzinnych</a:t>
            </a:r>
          </a:p>
          <a:p>
            <a:r>
              <a:rPr lang="pl-PL" sz="2700" dirty="0"/>
              <a:t>siedziby firm</a:t>
            </a:r>
          </a:p>
          <a:p>
            <a:endParaRPr lang="pl-PL" sz="2700" dirty="0"/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4702327"/>
            <a:ext cx="4320480" cy="215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Arena Fyn, Odense (Dania)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dense wok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6758"/>
            <a:ext cx="9144000" cy="5162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 err="1">
                <a:solidFill>
                  <a:srgbClr val="C00000"/>
                </a:solidFill>
              </a:rPr>
              <a:t>Immobile</a:t>
            </a:r>
            <a:r>
              <a:rPr lang="pl-PL" sz="2400" b="1" dirty="0">
                <a:solidFill>
                  <a:srgbClr val="C00000"/>
                </a:solidFill>
              </a:rPr>
              <a:t> Łuczniczka, Bydgoszcz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40768"/>
            <a:ext cx="914400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http://www.luczniczka.bydgoszcz.pl/binary/torbyd_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221088"/>
            <a:ext cx="3528392" cy="2411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 err="1">
                <a:solidFill>
                  <a:srgbClr val="C00000"/>
                </a:solidFill>
              </a:rPr>
              <a:t>Immobile</a:t>
            </a:r>
            <a:r>
              <a:rPr lang="pl-PL" sz="2400" b="1" dirty="0">
                <a:solidFill>
                  <a:srgbClr val="C00000"/>
                </a:solidFill>
              </a:rPr>
              <a:t> Łuczniczka, Bydgoszcz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4525963"/>
          </a:xfrm>
        </p:spPr>
        <p:txBody>
          <a:bodyPr>
            <a:normAutofit/>
          </a:bodyPr>
          <a:lstStyle/>
          <a:p>
            <a:r>
              <a:rPr lang="pl-PL" sz="2700" dirty="0"/>
              <a:t>Bydgoszcz (350 tys. os.)</a:t>
            </a:r>
          </a:p>
          <a:p>
            <a:r>
              <a:rPr lang="pl-PL" sz="2700" dirty="0"/>
              <a:t>Hala (6 tys. os.) w centrum</a:t>
            </a:r>
          </a:p>
          <a:p>
            <a:r>
              <a:rPr lang="pl-PL" sz="2700" dirty="0"/>
              <a:t>Druga hala sportowa, </a:t>
            </a:r>
            <a:r>
              <a:rPr lang="pl-PL" sz="2700" b="1" dirty="0" err="1"/>
              <a:t>Artego</a:t>
            </a:r>
            <a:r>
              <a:rPr lang="pl-PL" sz="2700" b="1" dirty="0"/>
              <a:t> Arena </a:t>
            </a:r>
            <a:r>
              <a:rPr lang="pl-PL" sz="2700" dirty="0"/>
              <a:t>(1,5 tys. os.) w 2014 r. kosztem 24 mln zł</a:t>
            </a:r>
          </a:p>
          <a:p>
            <a:r>
              <a:rPr lang="pl-PL" sz="2700" b="1" dirty="0"/>
              <a:t>Lodowisko</a:t>
            </a:r>
            <a:r>
              <a:rPr lang="pl-PL" sz="2700" dirty="0"/>
              <a:t> (rekreacyjne) w 2018 r. kosztem 24 mln zł.</a:t>
            </a:r>
          </a:p>
          <a:p>
            <a:r>
              <a:rPr lang="pl-PL" sz="2700" dirty="0"/>
              <a:t>korty tenisowe</a:t>
            </a:r>
          </a:p>
          <a:p>
            <a:r>
              <a:rPr lang="pl-PL" sz="2700" dirty="0"/>
              <a:t>park rekreacyjny</a:t>
            </a:r>
          </a:p>
          <a:p>
            <a:endParaRPr lang="pl-PL" sz="2700" dirty="0"/>
          </a:p>
          <a:p>
            <a:endParaRPr lang="pl-PL" sz="2700" dirty="0"/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 err="1">
                <a:solidFill>
                  <a:srgbClr val="C00000"/>
                </a:solidFill>
              </a:rPr>
              <a:t>Immobile</a:t>
            </a:r>
            <a:r>
              <a:rPr lang="pl-PL" sz="2400" b="1" dirty="0">
                <a:solidFill>
                  <a:srgbClr val="C00000"/>
                </a:solidFill>
              </a:rPr>
              <a:t> Łuczniczka, Bydgoszcz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700808"/>
            <a:ext cx="920735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Wnioski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052736"/>
            <a:ext cx="8136904" cy="4525963"/>
          </a:xfrm>
        </p:spPr>
        <p:txBody>
          <a:bodyPr>
            <a:no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Synergia </a:t>
            </a:r>
            <a:r>
              <a:rPr lang="pl-PL" sz="2000" dirty="0"/>
              <a:t>- większość hal wzbogacona jest nieruchomościami o funkcji komplementarnej:</a:t>
            </a:r>
          </a:p>
          <a:p>
            <a:pPr lvl="1"/>
            <a:r>
              <a:rPr lang="pl-PL" sz="2000" dirty="0"/>
              <a:t>sala kongresowo-wystawiennicza</a:t>
            </a:r>
          </a:p>
          <a:p>
            <a:pPr lvl="1"/>
            <a:r>
              <a:rPr lang="pl-PL" sz="2000" dirty="0"/>
              <a:t>hotel</a:t>
            </a:r>
          </a:p>
          <a:p>
            <a:pPr lvl="1"/>
            <a:r>
              <a:rPr lang="pl-PL" sz="2000" dirty="0"/>
              <a:t>inny obiekt sportowy (stadion, lodowisko, pole golfowe)</a:t>
            </a:r>
          </a:p>
          <a:p>
            <a:pPr lvl="1"/>
            <a:r>
              <a:rPr lang="pl-PL" sz="2000" dirty="0"/>
              <a:t>powierzchnie handlowo-usługowe z bogatą ofertą gastronomiczną</a:t>
            </a:r>
          </a:p>
          <a:p>
            <a:pPr lvl="1"/>
            <a:endParaRPr lang="pl-PL" sz="2000" dirty="0"/>
          </a:p>
          <a:p>
            <a:r>
              <a:rPr lang="pl-PL" sz="2000" b="1" dirty="0">
                <a:solidFill>
                  <a:srgbClr val="C00000"/>
                </a:solidFill>
              </a:rPr>
              <a:t>Brak synergii</a:t>
            </a:r>
            <a:r>
              <a:rPr lang="pl-PL" sz="2000" dirty="0"/>
              <a:t> - funkcje nie mające wzajemne wpływu z halą: </a:t>
            </a:r>
          </a:p>
          <a:p>
            <a:pPr lvl="1"/>
            <a:r>
              <a:rPr lang="pl-PL" sz="2000" dirty="0"/>
              <a:t>szkolnictwo  </a:t>
            </a:r>
          </a:p>
          <a:p>
            <a:pPr lvl="1"/>
            <a:r>
              <a:rPr lang="pl-PL" sz="2000" dirty="0"/>
              <a:t>mieszkalne </a:t>
            </a:r>
          </a:p>
          <a:p>
            <a:pPr lvl="1"/>
            <a:r>
              <a:rPr lang="pl-PL" sz="2000" dirty="0"/>
              <a:t>biurowe</a:t>
            </a:r>
          </a:p>
          <a:p>
            <a:endParaRPr lang="pl-PL" sz="2000" dirty="0"/>
          </a:p>
          <a:p>
            <a:r>
              <a:rPr lang="pl-PL" sz="2000" dirty="0"/>
              <a:t>Niezbędny czynnik wspólny: </a:t>
            </a:r>
            <a:r>
              <a:rPr lang="pl-PL" sz="2000" b="1" dirty="0">
                <a:solidFill>
                  <a:srgbClr val="C00000"/>
                </a:solidFill>
              </a:rPr>
              <a:t>dobra komunikacja kolejowa </a:t>
            </a:r>
            <a:r>
              <a:rPr lang="pl-PL" sz="2000" dirty="0"/>
              <a:t>(kolej podmiejska lub metro) lub </a:t>
            </a:r>
            <a:r>
              <a:rPr lang="pl-PL" sz="2000" b="1" dirty="0">
                <a:solidFill>
                  <a:srgbClr val="C00000"/>
                </a:solidFill>
              </a:rPr>
              <a:t>drogowa</a:t>
            </a:r>
            <a:r>
              <a:rPr lang="pl-PL" sz="2000" dirty="0"/>
              <a:t> (obwodnica, dwupasmowa).                   W największych miastach, oba rozwiązania.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Inwestycje wokół Hali ERGO ARENA</a:t>
            </a: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421357" y="1277505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08000" indent="0">
              <a:buNone/>
            </a:pPr>
            <a:endParaRPr lang="pl-PL" sz="2000" dirty="0">
              <a:latin typeface="+mj-lt"/>
            </a:endParaRPr>
          </a:p>
          <a:p>
            <a:pPr marL="108000" indent="0">
              <a:buNone/>
            </a:pPr>
            <a:r>
              <a:rPr lang="pl-PL" sz="2000" dirty="0">
                <a:latin typeface="+mj-lt"/>
              </a:rPr>
              <a:t>Opracowanie „</a:t>
            </a:r>
            <a:r>
              <a:rPr lang="pl-PL" sz="2000" i="1" dirty="0">
                <a:latin typeface="+mj-lt"/>
              </a:rPr>
              <a:t>Analiza uwarunkowań zagospodarowania terenu przy wielofunkcyjnej hali sportowo – widowiskowej ERGO ARENA”</a:t>
            </a:r>
            <a:r>
              <a:rPr lang="pl-PL" sz="2000" dirty="0">
                <a:latin typeface="+mj-lt"/>
              </a:rPr>
              <a:t>  wykonane przez zespól Invest GDA w lutym 2018 r. :</a:t>
            </a:r>
          </a:p>
          <a:p>
            <a:r>
              <a:rPr lang="pl-PL" sz="2000" dirty="0">
                <a:latin typeface="+mj-lt"/>
              </a:rPr>
              <a:t>Zapotrzebowanie na powierzchnię na spotkania (konferencje, imprezy okolicznościowe).</a:t>
            </a:r>
          </a:p>
          <a:p>
            <a:r>
              <a:rPr lang="pl-PL" sz="2000" dirty="0">
                <a:latin typeface="+mj-lt"/>
              </a:rPr>
              <a:t>Zapotrzebowanie na drugą, całoroczną i wielofunkcyjną małą halę z licznymi zapleczami (mniejsze salki dla sportów sztuki walki, fitness, zajęcia taneczne, ścianka wspinaczkowa)</a:t>
            </a:r>
          </a:p>
          <a:p>
            <a:r>
              <a:rPr lang="pl-PL" sz="2000" dirty="0">
                <a:latin typeface="+mj-lt"/>
              </a:rPr>
              <a:t>Powierzchnie przeznaczone na funkcje związane z realizacją czasu wolnego (parki rozrywki, nowoczesne centra edukacyjne)</a:t>
            </a:r>
          </a:p>
          <a:p>
            <a:r>
              <a:rPr lang="pl-PL" sz="2000" dirty="0">
                <a:latin typeface="+mj-lt"/>
              </a:rPr>
              <a:t>Hotele połączone z arenami wielofunkcyjnymi są najczęstszą dobrą praktyką zagospodarowania hal w Europie i na Świecie. </a:t>
            </a: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975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Inwestycje wokół Hali ERGO ARENA</a:t>
            </a: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612999" y="980728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3600" b="1" i="1" dirty="0">
                <a:solidFill>
                  <a:srgbClr val="C00000"/>
                </a:solidFill>
                <a:latin typeface="+mj-lt"/>
              </a:rPr>
              <a:t>Sierpień 2020 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3600" b="1" i="1" dirty="0">
                <a:solidFill>
                  <a:srgbClr val="C00000"/>
                </a:solidFill>
                <a:latin typeface="+mj-lt"/>
              </a:rPr>
              <a:t> 10 lecie ERGO ARENA</a:t>
            </a: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442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Inwestycje wokół Hali ERGO ARENA</a:t>
            </a: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503548" y="992545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200" b="1" i="1" dirty="0">
                <a:solidFill>
                  <a:srgbClr val="C00000"/>
                </a:solidFill>
                <a:latin typeface="+mj-lt"/>
              </a:rPr>
              <a:t>ERGO ARENA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i="1" dirty="0">
                <a:solidFill>
                  <a:srgbClr val="C00000"/>
                </a:solidFill>
                <a:latin typeface="+mj-lt"/>
              </a:rPr>
              <a:t>Inspirujące, ekscytujące, kreatywne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i="1" dirty="0">
                <a:solidFill>
                  <a:srgbClr val="C00000"/>
                </a:solidFill>
                <a:latin typeface="+mj-lt"/>
              </a:rPr>
              <a:t> i bezpieczne miejsce pobytu, edukacji, rekreacji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>
              <a:latin typeface="+mj-lt"/>
            </a:endParaRP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przestrzeń czasu wolnego dla okolicznych mieszkańców,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 zaspokojenie szeroko rozumianych potrzeb  mieszkańców w zakresie kultury, sztuki, rozrywki, sportu i rekreacji,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rozbudowa funkcji związanej z rozwojem usług wokół eventów ( w tym turystycznej – budowa obiektu noclegowego),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potrzeby mieszkańców tożsame z potrzebami odwiedzających te tereny gości.</a:t>
            </a:r>
            <a:endParaRPr lang="pl-PL" sz="2000" i="1" dirty="0">
              <a:latin typeface="+mj-lt"/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800" i="1" dirty="0">
              <a:latin typeface="+mj-lt"/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800" i="1" dirty="0">
              <a:latin typeface="+mj-lt"/>
            </a:endParaRP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044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Inwestycje wokół Hali ERGO ARENA</a:t>
            </a: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612999" y="980728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endParaRPr lang="pl-PL" sz="2000" b="1" dirty="0">
              <a:solidFill>
                <a:srgbClr val="C00000"/>
              </a:solidFill>
              <a:latin typeface="+mj-lt"/>
            </a:endParaRPr>
          </a:p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r>
              <a:rPr lang="pl-PL" sz="2000" b="1" dirty="0">
                <a:solidFill>
                  <a:srgbClr val="C00000"/>
                </a:solidFill>
                <a:latin typeface="+mj-lt"/>
              </a:rPr>
              <a:t>Podsumowanie dotychczasowej działalności</a:t>
            </a:r>
          </a:p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Font typeface="StarSymbol"/>
              <a:buAutoNum type="arabicPeriod"/>
            </a:pPr>
            <a:r>
              <a:rPr lang="pl-PL" sz="2000" b="1" dirty="0">
                <a:solidFill>
                  <a:srgbClr val="C00000"/>
                </a:solidFill>
                <a:latin typeface="+mj-lt"/>
              </a:rPr>
              <a:t>Opracowanie pn. Analiza uwarunkowań zagospodarowania terenu wokół ERGO ARENY - wnioski</a:t>
            </a:r>
            <a:r>
              <a:rPr lang="pl-PL" sz="2000" dirty="0">
                <a:latin typeface="+mj-lt"/>
              </a:rPr>
              <a:t> </a:t>
            </a:r>
          </a:p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r>
              <a:rPr lang="pl-PL" sz="2000" b="1" dirty="0">
                <a:solidFill>
                  <a:srgbClr val="C00000"/>
                </a:solidFill>
                <a:latin typeface="+mj-lt"/>
              </a:rPr>
              <a:t>Przykłady zagospodarowania wokół Hal </a:t>
            </a:r>
          </a:p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r>
              <a:rPr lang="pl-PL" sz="2000" b="1" dirty="0">
                <a:solidFill>
                  <a:srgbClr val="C00000"/>
                </a:solidFill>
                <a:latin typeface="+mj-lt"/>
              </a:rPr>
              <a:t>ERGO ARENA - inspirujące, ekscytujące, kreatywne                                            i bezpieczne miejsce pobytu, edukacji, rekreacji</a:t>
            </a:r>
          </a:p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endParaRPr lang="pl-PL" sz="1400" i="1" dirty="0">
              <a:latin typeface="+mj-lt"/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>
              <a:latin typeface="+mj-lt"/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>
              <a:latin typeface="+mj-lt"/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>
              <a:latin typeface="+mj-lt"/>
            </a:endParaRP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103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174150" y="914503"/>
            <a:ext cx="8790338" cy="582686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200" b="1" dirty="0">
                <a:solidFill>
                  <a:srgbClr val="C00000"/>
                </a:solidFill>
                <a:latin typeface="+mj-lt"/>
              </a:rPr>
              <a:t> MAŁA SALA WIELOFUNKCYJNA</a:t>
            </a:r>
            <a:endParaRPr lang="pl-PL" sz="2200" dirty="0">
              <a:latin typeface="+mj-lt"/>
            </a:endParaRP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dirty="0">
                <a:latin typeface="+mj-lt"/>
              </a:rPr>
              <a:t>do 1500m2, 2800 miejsc siedzących, koszt ok. 36 mln zł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 imprezy sportów halowych rangi mistrzostw polski,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 kameralne koncerty, show, kabarety, imprezy okolicznościowe,,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  <a:cs typeface="Arial" panose="020B0604020202020204" pitchFamily="34" charset="0"/>
              </a:rPr>
              <a:t> salki rekreacyjne:  sztuki walki, fitness, zajęcia taneczne, ścianka wspinaczkowa,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  <a:cs typeface="Arial" panose="020B0604020202020204" pitchFamily="34" charset="0"/>
              </a:rPr>
              <a:t> większa dostępność 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dirty="0">
                <a:latin typeface="+mj-lt"/>
                <a:cs typeface="Arial" panose="020B0604020202020204" pitchFamily="34" charset="0"/>
              </a:rPr>
              <a:t>dla mieszkańców poprzez 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dirty="0">
                <a:latin typeface="+mj-lt"/>
                <a:cs typeface="Arial" panose="020B0604020202020204" pitchFamily="34" charset="0"/>
              </a:rPr>
              <a:t>grupy amatorskie.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dirty="0">
                <a:latin typeface="+mj-lt"/>
              </a:rPr>
              <a:t> </a:t>
            </a: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Przykładowe inwestycje</a:t>
            </a:r>
          </a:p>
        </p:txBody>
      </p:sp>
      <p:pic>
        <p:nvPicPr>
          <p:cNvPr id="13314" name="Picture 2" descr="Beethoven&amp;#39;s 9th Symphony - PKF - Prague Philharmo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5184576" cy="3385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796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467544" y="1052736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200" b="1" dirty="0">
                <a:solidFill>
                  <a:srgbClr val="C00000"/>
                </a:solidFill>
                <a:latin typeface="+mj-lt"/>
              </a:rPr>
              <a:t>SALA EDUKACYJNO - REKREACYJNA</a:t>
            </a:r>
            <a:endParaRPr lang="pl-PL" sz="2200" b="1" i="1" dirty="0">
              <a:solidFill>
                <a:srgbClr val="C00000"/>
              </a:solidFill>
              <a:latin typeface="+mj-lt"/>
            </a:endParaRP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2200" b="1" dirty="0">
              <a:solidFill>
                <a:srgbClr val="C00000"/>
              </a:solidFill>
              <a:latin typeface="+mj-lt"/>
            </a:endParaRP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2200" dirty="0">
              <a:latin typeface="+mj-lt"/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2200" i="1" dirty="0">
              <a:latin typeface="+mj-lt"/>
            </a:endParaRP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893B2E9-E253-4C02-BAAD-FCA93807B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0" y="2060848"/>
            <a:ext cx="3736430" cy="210174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A619001-5B4A-4BA0-966D-2AFB50D9ADD1}"/>
              </a:ext>
            </a:extLst>
          </p:cNvPr>
          <p:cNvSpPr txBox="1"/>
          <p:nvPr/>
        </p:nvSpPr>
        <p:spPr>
          <a:xfrm>
            <a:off x="4644008" y="2132856"/>
            <a:ext cx="3665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Multimedialne centrum rozrywki (Świat Kina  4D, symulatory),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Kręgielnia,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Tunel aerodynamiczny.</a:t>
            </a:r>
          </a:p>
          <a:p>
            <a:endParaRPr lang="pl-PL" sz="22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C790EFE-C3B9-4BDF-8E5B-90D0DF817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6" y="4326432"/>
            <a:ext cx="7585230" cy="2101741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Przykładowe inwestycje</a:t>
            </a:r>
          </a:p>
        </p:txBody>
      </p:sp>
    </p:spTree>
    <p:extLst>
      <p:ext uri="{BB962C8B-B14F-4D97-AF65-F5344CB8AC3E}">
        <p14:creationId xmlns:p14="http://schemas.microsoft.com/office/powerpoint/2010/main" val="3923112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421357" y="1124745"/>
            <a:ext cx="8136904" cy="547260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HOTEL***</a:t>
            </a:r>
            <a:endParaRPr lang="pl-PL" sz="2200" b="1" dirty="0">
              <a:latin typeface="+mj-lt"/>
            </a:endParaRP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b="1" dirty="0">
                <a:latin typeface="+mj-lt"/>
              </a:rPr>
              <a:t>ok. 200 pokoi, 3-gwiazdkowy</a:t>
            </a: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dirty="0">
                <a:latin typeface="+mj-lt"/>
              </a:rPr>
              <a:t>Budowa obiektu noclegowego wraz z rozbudową zaplecza istniejącej Sali treningowej w formule PPP.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endParaRPr lang="pl-PL" sz="2000" dirty="0"/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Przykładowe inwestycje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029905"/>
            <a:ext cx="2448272" cy="34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873932"/>
            <a:ext cx="4537746" cy="250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7954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576275" y="1006638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TEREN REKREACYNY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26E91F8-E1E9-4E92-85A4-A3EF6AE13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82505"/>
            <a:ext cx="3816424" cy="229456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C408DA3-3E6D-45BA-8B96-663C52B44191}"/>
              </a:ext>
            </a:extLst>
          </p:cNvPr>
          <p:cNvSpPr txBox="1"/>
          <p:nvPr/>
        </p:nvSpPr>
        <p:spPr>
          <a:xfrm>
            <a:off x="755576" y="160266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Zielony teren rekreacyjny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Otwarty basen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Ogród kwiatowy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Mała scena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Ogródki gastronomiczne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Zajęcia i opieka nad dziećmi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Przykładowe inwestycje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343850"/>
            <a:ext cx="3744416" cy="193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983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612999" y="980728"/>
            <a:ext cx="8136904" cy="568863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ROZBUDOWA FOYER I WEJŚCIA GŁÓWNEGO</a:t>
            </a:r>
            <a:endParaRPr lang="pl-PL" sz="2200" b="1" dirty="0">
              <a:latin typeface="+mj-lt"/>
            </a:endParaRP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r>
              <a:rPr lang="pl-PL" sz="2000" b="1" dirty="0">
                <a:latin typeface="+mj-lt"/>
              </a:rPr>
              <a:t>na poziomie 1 kondygnacji</a:t>
            </a:r>
          </a:p>
          <a:p>
            <a:pPr marL="177800" indent="0" algn="ctr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2000" i="1" dirty="0">
              <a:latin typeface="+mj-lt"/>
            </a:endParaRP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Restauracja z tarasem na świeżym powietrzu,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Multimedialna sala wystawienniczo-edukacyjna,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r>
              <a:rPr lang="pl-PL" sz="2000" dirty="0">
                <a:latin typeface="+mj-lt"/>
              </a:rPr>
              <a:t>Punkty sprzedaży (sport, rozrywka, edukacja).</a:t>
            </a:r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endParaRPr lang="pl-PL" sz="1400" i="1" dirty="0"/>
          </a:p>
          <a:p>
            <a:pPr marL="463550" indent="-285750">
              <a:lnSpc>
                <a:spcPct val="150000"/>
              </a:lnSpc>
              <a:spcAft>
                <a:spcPts val="0"/>
              </a:spcAft>
              <a:buSzPct val="100000"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Przykładowe inwestycje</a:t>
            </a:r>
          </a:p>
        </p:txBody>
      </p:sp>
      <p:pic>
        <p:nvPicPr>
          <p:cNvPr id="9" name="Obraz 8" descr="turku gatora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221089"/>
            <a:ext cx="3874141" cy="237626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21088"/>
            <a:ext cx="4104456" cy="238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260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"/>
          <p:cNvSpPr>
            <a:spLocks noChangeShapeType="1"/>
          </p:cNvSpPr>
          <p:nvPr/>
        </p:nvSpPr>
        <p:spPr bwMode="auto">
          <a:xfrm>
            <a:off x="609600" y="6248400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3" name="Line 4"/>
          <p:cNvSpPr>
            <a:spLocks noChangeShapeType="1"/>
          </p:cNvSpPr>
          <p:nvPr/>
        </p:nvSpPr>
        <p:spPr bwMode="auto">
          <a:xfrm>
            <a:off x="609600" y="685800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Prostokąt 6"/>
          <p:cNvSpPr/>
          <p:nvPr/>
        </p:nvSpPr>
        <p:spPr>
          <a:xfrm>
            <a:off x="609600" y="1697598"/>
            <a:ext cx="7924800" cy="89255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</a:bodyPr>
          <a:lstStyle/>
          <a:p>
            <a:pPr algn="ctr">
              <a:buFont typeface="StarSymbol"/>
              <a:buNone/>
            </a:pPr>
            <a:r>
              <a:rPr lang="pl-PL" sz="2800" b="1" dirty="0">
                <a:solidFill>
                  <a:srgbClr val="FF0000"/>
                </a:solidFill>
              </a:rPr>
              <a:t>DZIĘKUJĘ ZA UWAGĘ</a:t>
            </a:r>
          </a:p>
          <a:p>
            <a:pPr algn="ctr">
              <a:buFont typeface="StarSymbol"/>
              <a:buNone/>
            </a:pPr>
            <a:r>
              <a:rPr lang="pl-P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Magdalena Sekuła</a:t>
            </a:r>
          </a:p>
        </p:txBody>
      </p:sp>
      <p:pic>
        <p:nvPicPr>
          <p:cNvPr id="6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96" y="3645024"/>
            <a:ext cx="3247608" cy="112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810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Podsumowanie</a:t>
            </a: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354964" y="876350"/>
            <a:ext cx="8136904" cy="54466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pl-PL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pl-PL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635000" indent="-457200">
              <a:lnSpc>
                <a:spcPct val="150000"/>
              </a:lnSpc>
              <a:spcAft>
                <a:spcPts val="0"/>
              </a:spcAft>
              <a:buSzPct val="100000"/>
              <a:buAutoNum type="arabicPeriod"/>
            </a:pPr>
            <a:endParaRPr lang="pl-PL" sz="2000" b="1" i="1" dirty="0">
              <a:solidFill>
                <a:srgbClr val="C00000"/>
              </a:solidFill>
            </a:endParaRPr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  <a:p>
            <a:pPr marL="177800" indent="0">
              <a:lnSpc>
                <a:spcPct val="150000"/>
              </a:lnSpc>
              <a:spcAft>
                <a:spcPts val="0"/>
              </a:spcAft>
              <a:buSzPct val="100000"/>
              <a:buNone/>
            </a:pPr>
            <a:endParaRPr lang="pl-PL" sz="1400" i="1" dirty="0"/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BC68269-1297-4131-99BB-9CC78E56414B}"/>
              </a:ext>
            </a:extLst>
          </p:cNvPr>
          <p:cNvSpPr/>
          <p:nvPr/>
        </p:nvSpPr>
        <p:spPr>
          <a:xfrm>
            <a:off x="467544" y="980728"/>
            <a:ext cx="3888432" cy="532453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StarSymbol"/>
              <a:buNone/>
            </a:pPr>
            <a:r>
              <a:rPr lang="pl-PL" sz="2000" b="1" dirty="0">
                <a:solidFill>
                  <a:srgbClr val="C00000"/>
                </a:solidFill>
              </a:rPr>
              <a:t>448 308 </a:t>
            </a:r>
            <a:r>
              <a:rPr lang="pl-PL" sz="2000" dirty="0"/>
              <a:t>widzów w 2018 roku</a:t>
            </a:r>
          </a:p>
          <a:p>
            <a:pPr>
              <a:buFont typeface="StarSymbol"/>
              <a:buNone/>
            </a:pPr>
            <a:endParaRPr lang="pl-PL" sz="2000" b="1" dirty="0">
              <a:solidFill>
                <a:srgbClr val="C00000"/>
              </a:solidFill>
            </a:endParaRPr>
          </a:p>
          <a:p>
            <a:pPr>
              <a:buFont typeface="StarSymbol"/>
              <a:buNone/>
            </a:pPr>
            <a:r>
              <a:rPr lang="pl-PL" sz="2000" b="1" dirty="0">
                <a:solidFill>
                  <a:srgbClr val="C00000"/>
                </a:solidFill>
              </a:rPr>
              <a:t>3 793 709 </a:t>
            </a:r>
            <a:r>
              <a:rPr lang="pl-PL" sz="2000" dirty="0"/>
              <a:t>widzów od otwarcia ERGO ARENY, w tym ok. </a:t>
            </a:r>
            <a:r>
              <a:rPr lang="pl-PL" sz="2000" b="1" dirty="0">
                <a:solidFill>
                  <a:srgbClr val="C00000"/>
                </a:solidFill>
              </a:rPr>
              <a:t>80% z Trójmiasta</a:t>
            </a:r>
          </a:p>
          <a:p>
            <a:pPr>
              <a:buFont typeface="StarSymbol"/>
              <a:buNone/>
            </a:pPr>
            <a:br>
              <a:rPr lang="pl-PL" sz="2000" dirty="0"/>
            </a:br>
            <a:r>
              <a:rPr lang="pl-PL" sz="2000" dirty="0"/>
              <a:t>Spółka samofinansująca się od 2011 r. i dokonująca </a:t>
            </a:r>
            <a:r>
              <a:rPr lang="pl-PL" sz="2000" dirty="0" err="1"/>
              <a:t>reinwestycji</a:t>
            </a:r>
            <a:r>
              <a:rPr lang="pl-PL" sz="2000" dirty="0"/>
              <a:t> ze środków własnych.</a:t>
            </a:r>
          </a:p>
          <a:p>
            <a:pPr>
              <a:buFont typeface="StarSymbol"/>
              <a:buNone/>
            </a:pPr>
            <a:endParaRPr lang="pl-PL" sz="2000" dirty="0"/>
          </a:p>
          <a:p>
            <a:r>
              <a:rPr lang="pl-PL" sz="2000" b="1" dirty="0"/>
              <a:t>LICZBA IMPREZ:</a:t>
            </a:r>
            <a:r>
              <a:rPr lang="pl-PL" sz="2000" dirty="0"/>
              <a:t> </a:t>
            </a:r>
          </a:p>
          <a:p>
            <a:r>
              <a:rPr lang="pl-PL" sz="2000" dirty="0"/>
              <a:t>Razem dni imprezowych: </a:t>
            </a:r>
            <a:r>
              <a:rPr lang="pl-PL" sz="2000" b="1" dirty="0">
                <a:solidFill>
                  <a:srgbClr val="C00000"/>
                </a:solidFill>
              </a:rPr>
              <a:t>124</a:t>
            </a:r>
          </a:p>
          <a:p>
            <a:r>
              <a:rPr lang="pl-PL" sz="2000" dirty="0"/>
              <a:t>Liczba imprez ogółem: </a:t>
            </a:r>
            <a:r>
              <a:rPr lang="pl-PL" sz="2000" b="1" dirty="0">
                <a:solidFill>
                  <a:srgbClr val="C00000"/>
                </a:solidFill>
              </a:rPr>
              <a:t>214</a:t>
            </a:r>
          </a:p>
          <a:p>
            <a:endParaRPr lang="pl-PL" sz="2000" b="1" dirty="0">
              <a:solidFill>
                <a:srgbClr val="C00000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W tym </a:t>
            </a:r>
            <a:r>
              <a:rPr lang="pl-PL" sz="2000" b="1" dirty="0">
                <a:solidFill>
                  <a:srgbClr val="C00000"/>
                </a:solidFill>
              </a:rPr>
              <a:t>49 </a:t>
            </a:r>
            <a:r>
              <a:rPr lang="pl-PL" sz="2000" dirty="0">
                <a:solidFill>
                  <a:schemeClr val="tx1"/>
                </a:solidFill>
              </a:rPr>
              <a:t>wydarzeń prospołecznych</a:t>
            </a:r>
          </a:p>
          <a:p>
            <a:r>
              <a:rPr lang="pl-PL" sz="2000" b="1" dirty="0">
                <a:solidFill>
                  <a:srgbClr val="C00000"/>
                </a:solidFill>
              </a:rPr>
              <a:t>23 000 uczestników w 2018 r.</a:t>
            </a:r>
          </a:p>
          <a:p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9" name="Picture 2" descr="C:\Users\PatrycjaK\Desktop\2019-06-27__IKA4010.jpg">
            <a:extLst>
              <a:ext uri="{FF2B5EF4-FFF2-40B4-BE49-F238E27FC236}">
                <a16:creationId xmlns:a16="http://schemas.microsoft.com/office/drawing/2014/main" id="{B1F10DF7-99AB-444F-8797-1FE6BE48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40" y="1052737"/>
            <a:ext cx="39944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892" y="3755336"/>
            <a:ext cx="3979540" cy="248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667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FF0000"/>
                </a:solidFill>
              </a:rPr>
            </a:br>
            <a:br>
              <a:rPr lang="pl-PL" sz="1800" kern="0" dirty="0">
                <a:solidFill>
                  <a:srgbClr val="FF0000"/>
                </a:solidFill>
              </a:rPr>
            </a:br>
            <a:br>
              <a:rPr lang="pl-PL" sz="1800" kern="0" dirty="0">
                <a:solidFill>
                  <a:srgbClr val="FF0000"/>
                </a:solidFill>
              </a:rPr>
            </a:br>
            <a:endParaRPr lang="pl-PL" sz="1800" kern="0" dirty="0">
              <a:solidFill>
                <a:srgbClr val="FF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FF0000"/>
              </a:solidFill>
            </a:endParaRP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4" y="0"/>
            <a:ext cx="4150179" cy="27721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59" y="3356992"/>
            <a:ext cx="3121152" cy="19263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3" y="8042"/>
            <a:ext cx="5071217" cy="25306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" y="2014979"/>
            <a:ext cx="3995936" cy="265355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09" y="4509120"/>
            <a:ext cx="3304391" cy="234083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47" y="2420888"/>
            <a:ext cx="3499753" cy="208823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36219"/>
            <a:ext cx="2469351" cy="144447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175697"/>
            <a:ext cx="2915816" cy="169424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" y="4617551"/>
            <a:ext cx="3804675" cy="22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3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12999" y="6597352"/>
            <a:ext cx="8063457" cy="0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13002" y="769186"/>
            <a:ext cx="7924800" cy="1588"/>
          </a:xfrm>
          <a:prstGeom prst="line">
            <a:avLst/>
          </a:prstGeom>
          <a:noFill/>
          <a:ln w="9360" cap="sq">
            <a:solidFill>
              <a:srgbClr val="EC1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043608" y="1105041"/>
            <a:ext cx="6408712" cy="811791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2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Wymiana oświetlenia na energooszczędne:</a:t>
            </a:r>
          </a:p>
          <a:p>
            <a:pPr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b="0" dirty="0">
                <a:solidFill>
                  <a:srgbClr val="C00000"/>
                </a:solidFill>
                <a:effectLst/>
              </a:rPr>
              <a:t>Parkingi, sala treningowa, arena główna</a:t>
            </a:r>
          </a:p>
          <a:p>
            <a:pPr algn="ct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 err="1">
                <a:solidFill>
                  <a:srgbClr val="C00000"/>
                </a:solidFill>
                <a:effectLst/>
              </a:rPr>
              <a:t>Fotowoltaika</a:t>
            </a:r>
            <a:endParaRPr lang="pl-PL" sz="2400" dirty="0">
              <a:solidFill>
                <a:srgbClr val="C00000"/>
              </a:solidFill>
              <a:effectLst/>
            </a:endParaRPr>
          </a:p>
        </p:txBody>
      </p:sp>
      <p:pic>
        <p:nvPicPr>
          <p:cNvPr id="10" name="Picture 2" descr="Ergo Arena_logo_CMYK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152399"/>
            <a:ext cx="1435605" cy="4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74DBA31-3CEC-4A0B-B2F9-1DD571F78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1" y="2097157"/>
            <a:ext cx="7380312" cy="4428187"/>
          </a:xfrm>
          <a:prstGeom prst="rect">
            <a:avLst/>
          </a:prstGeom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2701280" y="358024"/>
            <a:ext cx="5904656" cy="412750"/>
          </a:xfrm>
          <a:prstGeom prst="rect">
            <a:avLst/>
          </a:prstGeo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br>
              <a:rPr lang="pl-PL" sz="1800" kern="0" dirty="0">
                <a:solidFill>
                  <a:srgbClr val="C00000"/>
                </a:solidFill>
              </a:rPr>
            </a:b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kern="0" dirty="0">
              <a:solidFill>
                <a:srgbClr val="C00000"/>
              </a:solidFill>
            </a:endParaRPr>
          </a:p>
          <a:p>
            <a:pPr algn="r" defTabSz="914400" eaLnBrk="1" fontAlgn="auto" hangingPunct="1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400" dirty="0">
                <a:solidFill>
                  <a:srgbClr val="C00000"/>
                </a:solidFill>
                <a:effectLst/>
              </a:rPr>
              <a:t> Ekologia</a:t>
            </a:r>
          </a:p>
        </p:txBody>
      </p:sp>
    </p:spTree>
    <p:extLst>
      <p:ext uri="{BB962C8B-B14F-4D97-AF65-F5344CB8AC3E}">
        <p14:creationId xmlns:p14="http://schemas.microsoft.com/office/powerpoint/2010/main" val="1687531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736304"/>
          </a:xfrm>
        </p:spPr>
        <p:txBody>
          <a:bodyPr>
            <a:normAutofit/>
          </a:bodyPr>
          <a:lstStyle/>
          <a:p>
            <a:r>
              <a:rPr lang="pl-PL" dirty="0"/>
              <a:t>Przykłady funkcjonalności obiektów wokół hal </a:t>
            </a:r>
            <a:br>
              <a:rPr lang="pl-PL" dirty="0"/>
            </a:br>
            <a:r>
              <a:rPr lang="pl-PL" dirty="0"/>
              <a:t>w Polsce i Europie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6" name="Łącznik prosty 5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 err="1">
                <a:solidFill>
                  <a:srgbClr val="C00000"/>
                </a:solidFill>
              </a:rPr>
              <a:t>Gatorade</a:t>
            </a:r>
            <a:r>
              <a:rPr lang="pl-PL" sz="2400" b="1" dirty="0">
                <a:solidFill>
                  <a:srgbClr val="C00000"/>
                </a:solidFill>
              </a:rPr>
              <a:t> Centre, Turku (Finlandia)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44000" cy="428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 err="1">
                <a:solidFill>
                  <a:srgbClr val="C00000"/>
                </a:solidFill>
              </a:rPr>
              <a:t>Gatorade</a:t>
            </a:r>
            <a:r>
              <a:rPr lang="pl-PL" sz="2400" b="1" dirty="0">
                <a:solidFill>
                  <a:srgbClr val="C00000"/>
                </a:solidFill>
              </a:rPr>
              <a:t> Centre, Turku (Finlandia)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4525963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Turku (175 tys. os.)</a:t>
            </a:r>
          </a:p>
          <a:p>
            <a:r>
              <a:rPr lang="pl-PL" dirty="0"/>
              <a:t>Hala (12 tys. os.) zlokalizowana na obrzeżach miasta, otwarta w 1990 r. i rozbudowana w 1997 r. o </a:t>
            </a:r>
            <a:r>
              <a:rPr lang="pl-PL" b="1" dirty="0"/>
              <a:t>dodatkową przestrzeń komercyjną przybudowaną </a:t>
            </a:r>
            <a:r>
              <a:rPr lang="pl-PL" dirty="0"/>
              <a:t>wokół starej hali: </a:t>
            </a:r>
          </a:p>
          <a:p>
            <a:pPr>
              <a:buFontTx/>
              <a:buChar char="-"/>
            </a:pPr>
            <a:r>
              <a:rPr lang="pl-PL" dirty="0"/>
              <a:t>restauracje,</a:t>
            </a:r>
          </a:p>
          <a:p>
            <a:pPr>
              <a:buFontTx/>
              <a:buChar char="-"/>
            </a:pPr>
            <a:r>
              <a:rPr lang="pl-PL" dirty="0"/>
              <a:t>sale konferencyjne, </a:t>
            </a:r>
          </a:p>
          <a:p>
            <a:pPr>
              <a:buFontTx/>
              <a:buChar char="-"/>
            </a:pPr>
            <a:r>
              <a:rPr lang="pl-PL" dirty="0"/>
              <a:t>klub biznesowy, </a:t>
            </a:r>
          </a:p>
          <a:p>
            <a:pPr>
              <a:buFontTx/>
              <a:buChar char="-"/>
            </a:pPr>
            <a:r>
              <a:rPr lang="pl-PL" dirty="0"/>
              <a:t>pow. magazynowe,</a:t>
            </a:r>
          </a:p>
          <a:p>
            <a:pPr>
              <a:buNone/>
            </a:pPr>
            <a:endParaRPr lang="pl-PL" dirty="0"/>
          </a:p>
          <a:p>
            <a:r>
              <a:rPr lang="pl-PL" dirty="0"/>
              <a:t>Koszt rozbudowy 6 mln euro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912" y="20263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pl-PL" sz="2400" b="1" dirty="0" err="1">
                <a:solidFill>
                  <a:srgbClr val="C00000"/>
                </a:solidFill>
              </a:rPr>
              <a:t>Gatorade</a:t>
            </a:r>
            <a:r>
              <a:rPr lang="pl-PL" sz="2400" b="1" dirty="0">
                <a:solidFill>
                  <a:srgbClr val="C00000"/>
                </a:solidFill>
              </a:rPr>
              <a:t> Centre, Turku</a:t>
            </a:r>
          </a:p>
        </p:txBody>
      </p:sp>
      <p:pic>
        <p:nvPicPr>
          <p:cNvPr id="4" name="Obraz 3" descr="logo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9580"/>
            <a:ext cx="1996440" cy="419100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179512" y="620688"/>
            <a:ext cx="8712968" cy="0"/>
          </a:xfrm>
          <a:prstGeom prst="line">
            <a:avLst/>
          </a:prstGeom>
          <a:ln>
            <a:solidFill>
              <a:srgbClr val="CF14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04668"/>
            <a:ext cx="9180512" cy="61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33764</TotalTime>
  <Words>871</Words>
  <Application>Microsoft Office PowerPoint</Application>
  <PresentationFormat>Pokaz na ekranie (4:3)</PresentationFormat>
  <Paragraphs>179</Paragraphs>
  <Slides>25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StarSymbol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Przykłady funkcjonalności obiektów wokół hal  w Polsce i Europie</vt:lpstr>
      <vt:lpstr>Gatorade Centre, Turku (Finlandia)</vt:lpstr>
      <vt:lpstr>Gatorade Centre, Turku (Finlandia)</vt:lpstr>
      <vt:lpstr>Gatorade Centre, Turku</vt:lpstr>
      <vt:lpstr>Arena Fyn, Odense (Dania)</vt:lpstr>
      <vt:lpstr>Arena Fyn, Odense (Dania)</vt:lpstr>
      <vt:lpstr>Arena Fyn, Odense (Dania)</vt:lpstr>
      <vt:lpstr>Immobile Łuczniczka, Bydgoszcz</vt:lpstr>
      <vt:lpstr>Immobile Łuczniczka, Bydgoszcz</vt:lpstr>
      <vt:lpstr>Immobile Łuczniczka, Bydgoszcz</vt:lpstr>
      <vt:lpstr>Wnioski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Patrycja</dc:creator>
  <cp:lastModifiedBy>Magda</cp:lastModifiedBy>
  <cp:revision>409</cp:revision>
  <cp:lastPrinted>2019-11-28T11:52:57Z</cp:lastPrinted>
  <dcterms:created xsi:type="dcterms:W3CDTF">2014-02-11T10:44:06Z</dcterms:created>
  <dcterms:modified xsi:type="dcterms:W3CDTF">2019-11-30T09:12:08Z</dcterms:modified>
</cp:coreProperties>
</file>